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gfzMzo+dhfyuPs23cQ9/idw8Ir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eeexplore.ieee.org/document/9121101" TargetMode="External"/><Relationship Id="rId3" Type="http://schemas.openxmlformats.org/officeDocument/2006/relationships/hyperlink" Target="https://www.ncbi.nlm.nih.gov/pmc/articles/PMC7395360/" TargetMode="External"/><Relationship Id="rId4" Type="http://schemas.openxmlformats.org/officeDocument/2006/relationships/hyperlink" Target="https://eandv.biomedcentral.com/articles/10.1186/s40662-020-00206-2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701848" y="4416426"/>
            <a:ext cx="5608279" cy="4182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8" name="Google Shape;198;p9:notes"/>
          <p:cNvSpPr txBox="1"/>
          <p:nvPr>
            <p:ph idx="12" type="sldNum"/>
          </p:nvPr>
        </p:nvSpPr>
        <p:spPr>
          <a:xfrm>
            <a:off x="3970135" y="8829675"/>
            <a:ext cx="3038501" cy="4651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19ab7ccea9_2_113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19ab7ccea9_2_113:notes"/>
          <p:cNvSpPr txBox="1"/>
          <p:nvPr>
            <p:ph idx="1" type="body"/>
          </p:nvPr>
        </p:nvSpPr>
        <p:spPr>
          <a:xfrm>
            <a:off x="701848" y="4416426"/>
            <a:ext cx="5608200" cy="4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0" name="Google Shape;210;g219ab7ccea9_2_113:notes"/>
          <p:cNvSpPr txBox="1"/>
          <p:nvPr>
            <p:ph idx="12" type="sldNum"/>
          </p:nvPr>
        </p:nvSpPr>
        <p:spPr>
          <a:xfrm>
            <a:off x="3970135" y="8829675"/>
            <a:ext cx="30384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19ab7ccea9_2_285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19ab7ccea9_2_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1)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https://ieeexplore.ieee.org/document/9121101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2)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https://www.ncbi.nlm.nih.gov/pmc/articles/PMC7395360/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3)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https://eandv.biomedcentral.com/articles/10.1186/s40662-020-00206-2</a:t>
            </a:r>
            <a:endParaRPr/>
          </a:p>
        </p:txBody>
      </p:sp>
      <p:sp>
        <p:nvSpPr>
          <p:cNvPr id="234" name="Google Shape;234;g219ab7ccea9_2_2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19ab7ccea9_2_390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219ab7ccea9_2_3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219ab7ccea9_2_3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701848" y="4416426"/>
            <a:ext cx="5608279" cy="4182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701848" y="4416426"/>
            <a:ext cx="5608279" cy="4182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9ab7ccea9_2_1:notes"/>
          <p:cNvSpPr txBox="1"/>
          <p:nvPr>
            <p:ph idx="1" type="body"/>
          </p:nvPr>
        </p:nvSpPr>
        <p:spPr>
          <a:xfrm>
            <a:off x="701848" y="4416426"/>
            <a:ext cx="5608200" cy="4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1" name="Google Shape;141;g219ab7ccea9_2_1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19ab7ccea9_2_11:notes"/>
          <p:cNvSpPr txBox="1"/>
          <p:nvPr>
            <p:ph idx="1" type="body"/>
          </p:nvPr>
        </p:nvSpPr>
        <p:spPr>
          <a:xfrm>
            <a:off x="701848" y="4416426"/>
            <a:ext cx="5608200" cy="4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6" name="Google Shape;156;g219ab7ccea9_2_11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19ab7ccea9_2_199:notes"/>
          <p:cNvSpPr txBox="1"/>
          <p:nvPr>
            <p:ph idx="1" type="body"/>
          </p:nvPr>
        </p:nvSpPr>
        <p:spPr>
          <a:xfrm>
            <a:off x="701848" y="4416426"/>
            <a:ext cx="5608200" cy="4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Identify the logical user groups, application components, data components, and interfacing systems. Illustrate the collaboration and interaction between the major components.</a:t>
            </a:r>
            <a:endParaRPr/>
          </a:p>
        </p:txBody>
      </p:sp>
      <p:sp>
        <p:nvSpPr>
          <p:cNvPr id="173" name="Google Shape;173;g219ab7ccea9_2_199:notes"/>
          <p:cNvSpPr/>
          <p:nvPr>
            <p:ph idx="2" type="sldImg"/>
          </p:nvPr>
        </p:nvSpPr>
        <p:spPr>
          <a:xfrm>
            <a:off x="407988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/>
          <p:nvPr>
            <p:ph idx="2" type="sldImg"/>
          </p:nvPr>
        </p:nvSpPr>
        <p:spPr>
          <a:xfrm>
            <a:off x="407988" y="696913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8:notes"/>
          <p:cNvSpPr txBox="1"/>
          <p:nvPr>
            <p:ph idx="1" type="body"/>
          </p:nvPr>
        </p:nvSpPr>
        <p:spPr>
          <a:xfrm>
            <a:off x="701848" y="4416426"/>
            <a:ext cx="5608320" cy="4183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6" name="Google Shape;186;p8:notes"/>
          <p:cNvSpPr txBox="1"/>
          <p:nvPr>
            <p:ph idx="12" type="sldNum"/>
          </p:nvPr>
        </p:nvSpPr>
        <p:spPr>
          <a:xfrm>
            <a:off x="3970135" y="8829675"/>
            <a:ext cx="3038648" cy="465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2133591" y="1025100"/>
            <a:ext cx="79248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UE20CS390A – Capstone Project Phase – 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Progress Review #3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2121300" y="4356226"/>
            <a:ext cx="8458200" cy="13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Title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				: 	AI Based RoP Detection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ID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					: 	PW23_GS_01  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Guide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				: 	Dr. Gowri Srinivasa             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Team with SRN 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	: 	Capstone_088_095_096_527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9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Technologies Used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9"/>
          <p:cNvSpPr txBox="1"/>
          <p:nvPr/>
        </p:nvSpPr>
        <p:spPr>
          <a:xfrm>
            <a:off x="591000" y="1863150"/>
            <a:ext cx="10762800" cy="31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200"/>
              <a:buFont typeface="Trebuchet MS"/>
              <a:buChar char="●"/>
            </a:pPr>
            <a:r>
              <a:rPr lang="en-US" sz="22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Pandas - Handling CSVs, Excel spreadsheets, etc. for data cleaning</a:t>
            </a:r>
            <a:endParaRPr sz="22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200"/>
              <a:buFont typeface="Trebuchet MS"/>
              <a:buChar char="●"/>
            </a:pPr>
            <a:r>
              <a:rPr lang="en-US" sz="22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JSON - Handling large amounts of data</a:t>
            </a:r>
            <a:endParaRPr sz="22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200"/>
              <a:buFont typeface="Trebuchet MS"/>
              <a:buChar char="●"/>
            </a:pPr>
            <a:r>
              <a:rPr lang="en-US" sz="22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Tensorflow - Implementation of machine learning models</a:t>
            </a:r>
            <a:endParaRPr sz="22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200"/>
              <a:buFont typeface="Trebuchet MS"/>
              <a:buChar char="●"/>
            </a:pPr>
            <a:r>
              <a:rPr lang="en-US" sz="22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OS - To navigate the directory structure</a:t>
            </a:r>
            <a:endParaRPr sz="22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200"/>
              <a:buFont typeface="Trebuchet MS"/>
              <a:buChar char="●"/>
            </a:pPr>
            <a:r>
              <a:rPr lang="en-US" sz="22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Shell Scripts - To automate parts of data cleaning</a:t>
            </a:r>
            <a:endParaRPr sz="22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3" name="Google Shape;20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Google Shape;205;p9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19ab7ccea9_2_113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219ab7ccea9_2_113"/>
          <p:cNvSpPr txBox="1"/>
          <p:nvPr/>
        </p:nvSpPr>
        <p:spPr>
          <a:xfrm>
            <a:off x="2895600" y="10668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Demo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19ab7ccea9_2_113"/>
          <p:cNvSpPr txBox="1"/>
          <p:nvPr/>
        </p:nvSpPr>
        <p:spPr>
          <a:xfrm>
            <a:off x="709925" y="1828800"/>
            <a:ext cx="105678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MODEL FOR DECISION CLASSIFICATION OF IMAGES</a:t>
            </a:r>
            <a:endParaRPr b="1" i="0" sz="30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5" name="Google Shape;215;g219ab7ccea9_2_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19ab7ccea9_2_1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g219ab7ccea9_2_113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219ab7ccea9_2_113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"/>
          <p:cNvSpPr/>
          <p:nvPr/>
        </p:nvSpPr>
        <p:spPr>
          <a:xfrm>
            <a:off x="3048000" y="1581155"/>
            <a:ext cx="7620000" cy="36513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1"/>
          <p:cNvSpPr txBox="1"/>
          <p:nvPr/>
        </p:nvSpPr>
        <p:spPr>
          <a:xfrm>
            <a:off x="1905000" y="1143002"/>
            <a:ext cx="8763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Progress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1"/>
          <p:cNvSpPr txBox="1"/>
          <p:nvPr/>
        </p:nvSpPr>
        <p:spPr>
          <a:xfrm>
            <a:off x="604800" y="2395313"/>
            <a:ext cx="10982400" cy="25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033C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problem of handling large volumes of data has been resolved</a:t>
            </a:r>
            <a:endParaRPr sz="2000">
              <a:solidFill>
                <a:srgbClr val="0033C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033C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Baseline model for classification has been built</a:t>
            </a:r>
            <a:endParaRPr sz="2000">
              <a:solidFill>
                <a:srgbClr val="0033C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033C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Based on current assessment, the project has been completed up to 25% to 30% of its overall scope.</a:t>
            </a:r>
            <a:endParaRPr sz="2000">
              <a:solidFill>
                <a:srgbClr val="0033C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033C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 are constantly monitoring the progress and making adjustments as necessary to ensure that we meet the project objectives within the given timeframe. Our team is committed to delivering high-quality work and meeting our client's expectations.</a:t>
            </a:r>
            <a:endParaRPr sz="2000">
              <a:solidFill>
                <a:srgbClr val="0033CC"/>
              </a:solidFill>
              <a:highlight>
                <a:schemeClr val="lt1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7" name="Google Shape;22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9" name="Google Shape;229;p11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1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9ab7ccea9_2_285"/>
          <p:cNvSpPr/>
          <p:nvPr/>
        </p:nvSpPr>
        <p:spPr>
          <a:xfrm>
            <a:off x="3048000" y="1581155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219ab7ccea9_2_285"/>
          <p:cNvSpPr txBox="1"/>
          <p:nvPr/>
        </p:nvSpPr>
        <p:spPr>
          <a:xfrm>
            <a:off x="2895600" y="1143002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891" lvl="0" marL="34289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References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19ab7ccea9_2_285"/>
          <p:cNvSpPr txBox="1"/>
          <p:nvPr/>
        </p:nvSpPr>
        <p:spPr>
          <a:xfrm>
            <a:off x="439850" y="1688425"/>
            <a:ext cx="10995900" cy="42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127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FF"/>
                </a:solidFill>
                <a:highlight>
                  <a:schemeClr val="lt1"/>
                </a:highlight>
                <a:latin typeface="Trebuchet MS"/>
                <a:ea typeface="Trebuchet MS"/>
                <a:cs typeface="Trebuchet MS"/>
                <a:sym typeface="Trebuchet MS"/>
              </a:rPr>
              <a:t>Provide references pertaining to your research according to IEEE format.</a:t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US">
                <a:solidFill>
                  <a:srgbClr val="333333"/>
                </a:solidFill>
                <a:highlight>
                  <a:schemeClr val="lt1"/>
                </a:highlight>
              </a:rPr>
              <a:t>A. M., K. L. Nisha, S. G., P. S. Sathidevi, P. Mohanachandran and A. Vinekar, "An Efficient Ridge Detection Method for Retinopathy of Prematurity Severity Analysis," </a:t>
            </a:r>
            <a:r>
              <a:rPr i="1" lang="en-US">
                <a:solidFill>
                  <a:srgbClr val="333333"/>
                </a:solidFill>
                <a:highlight>
                  <a:schemeClr val="lt1"/>
                </a:highlight>
              </a:rPr>
              <a:t>2020 4th International Conference on Intelligent Computing and Control Systems (ICICCS)</a:t>
            </a:r>
            <a:r>
              <a:rPr lang="en-US">
                <a:solidFill>
                  <a:srgbClr val="333333"/>
                </a:solidFill>
                <a:highlight>
                  <a:schemeClr val="lt1"/>
                </a:highlight>
              </a:rPr>
              <a:t>, Madurai, India, 2020, pp. 1210-1215, doi: 10.1109/ICICCS48265.2020.9121101.</a:t>
            </a:r>
            <a:endParaRPr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rgbClr val="333333"/>
                </a:solidFill>
                <a:highlight>
                  <a:schemeClr val="lt1"/>
                </a:highlight>
              </a:rPr>
              <a:t>This work proposes an efficient segmentation algorithm to detect the ridge in the infant fundus images. </a:t>
            </a:r>
            <a:endParaRPr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US">
                <a:solidFill>
                  <a:srgbClr val="333333"/>
                </a:solidFill>
                <a:highlight>
                  <a:schemeClr val="lt1"/>
                </a:highlight>
              </a:rPr>
              <a:t>C. Sinthanayothin, S. Barman, “An Automatic Detection of the RoP Demarcation Line/Ridge on infant retinal images”, </a:t>
            </a: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National Electronics and Computer Technology Center, Thailand and Digital Imaging Research Centre, Kingston University, U.K.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applying Canny Edge Detection on contrast enhanced images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areas exhibiting a high probability of being an ROP ridge region were extracted using a region classification technique and exhibited to the clinician for second decision</a:t>
            </a:r>
            <a:endParaRPr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US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Tong Y, Lu W, Deng QQ, Chen C, Shen Y. “Automated identification of retinopathy of prematurity by image-based deep learning”. Eye Vis (Lond). 2020 Aug 1;7:40. doi: 10.1186/s40662-020-00206-2. PMID: 32766357; PMCID: PMC7395360.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Char char="○"/>
            </a:pPr>
            <a:r>
              <a:rPr lang="en-US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ResNet and Faster-RCNN models are trained for classification and identification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Char char="○"/>
            </a:pPr>
            <a:r>
              <a:rPr lang="en-US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applied four fold cross validation to evaluate model performance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US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Wang J, Ju R, Chen Y, Zhang L, Hu J, Wu Y, Dong W, Zhong J, Yi Z. “Automated retinopathy of prematurity screening using deep neural networks”. EBioMedicine. 2018 Sep;35:361-368. doi: 10.1016/j.ebiom.2018.08.033. Epub 2018 Aug 27. PMID: 30166272; PMCID: PMC6156692.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Char char="○"/>
            </a:pPr>
            <a:r>
              <a:rPr lang="en-US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DNN models, i.e., Id-Net and Gr-Net, were designed for identification and grading tasks</a:t>
            </a:r>
            <a:endParaRPr>
              <a:solidFill>
                <a:srgbClr val="333333"/>
              </a:solidFill>
              <a:highlight>
                <a:schemeClr val="lt1"/>
              </a:highlight>
            </a:endParaRPr>
          </a:p>
        </p:txBody>
      </p:sp>
      <p:pic>
        <p:nvPicPr>
          <p:cNvPr id="239" name="Google Shape;239;g219ab7ccea9_2_2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19ab7ccea9_2_28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g219ab7ccea9_2_285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219ab7ccea9_2_285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3"/>
          <p:cNvSpPr/>
          <p:nvPr/>
        </p:nvSpPr>
        <p:spPr>
          <a:xfrm>
            <a:off x="3048000" y="1581155"/>
            <a:ext cx="7620000" cy="36513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13"/>
          <p:cNvSpPr txBox="1"/>
          <p:nvPr/>
        </p:nvSpPr>
        <p:spPr>
          <a:xfrm>
            <a:off x="2895600" y="1143002"/>
            <a:ext cx="7772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891" lvl="0" marL="342891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Miscellaneous</a:t>
            </a:r>
            <a:endParaRPr/>
          </a:p>
        </p:txBody>
      </p:sp>
      <p:sp>
        <p:nvSpPr>
          <p:cNvPr id="249" name="Google Shape;249;p13"/>
          <p:cNvSpPr txBox="1"/>
          <p:nvPr/>
        </p:nvSpPr>
        <p:spPr>
          <a:xfrm>
            <a:off x="2531026" y="2557176"/>
            <a:ext cx="7485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12700" lvl="0" marL="342891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Our </a:t>
            </a:r>
            <a:r>
              <a:rPr lang="en-US" sz="2400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dataset is the largest of its kind. That gives us a lot of flexibility in terms of experimenting with different ideas to  optimize our predictions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0" name="Google Shape;25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13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3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"/>
          <p:cNvSpPr/>
          <p:nvPr/>
        </p:nvSpPr>
        <p:spPr>
          <a:xfrm>
            <a:off x="2561648" y="1941600"/>
            <a:ext cx="6726300" cy="29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3716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Thank</a:t>
            </a:r>
            <a:endParaRPr sz="9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3716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You</a:t>
            </a:r>
            <a:endParaRPr sz="9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9" name="Google Shape;25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14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4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3048000" y="1581155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458000" y="1581150"/>
            <a:ext cx="109764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  <a:endParaRPr b="1"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RoP is a degenerative disease occurring frequently in underweight preterm infants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Cambria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On delivery, the sudden shift from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Hypoxia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to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Hyperoxia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causes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vasoconstriction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and obliteration of vessels.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Cambria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New blood vessels are formed via vascular endothelial growth factor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(VEGF)</a:t>
            </a:r>
            <a:endParaRPr b="1"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Cambria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A tractional pull is applied onto the retina due to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Fibrovascular Proliferation 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leading to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retinal detachment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and ultimately,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permanent vision loss.</a:t>
            </a:r>
            <a:endParaRPr b="1"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Scope </a:t>
            </a:r>
            <a:endParaRPr b="1"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Using the fundus images of the patients to classify the images into RoP or not RoP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Classifying the fundus images suffering from RoP based on the stages of RoPs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rtl="0" algn="just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Building interpretable models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4191000" y="1143002"/>
            <a:ext cx="6477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891" lvl="0" marL="342891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Abstract and Scope</a:t>
            </a:r>
            <a:endParaRPr/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19ab7ccea9_2_390"/>
          <p:cNvSpPr/>
          <p:nvPr/>
        </p:nvSpPr>
        <p:spPr>
          <a:xfrm>
            <a:off x="3048000" y="1581155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219ab7ccea9_2_390"/>
          <p:cNvSpPr txBox="1"/>
          <p:nvPr/>
        </p:nvSpPr>
        <p:spPr>
          <a:xfrm>
            <a:off x="458000" y="1581150"/>
            <a:ext cx="109764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 to handling the large volume of data made available to us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Mapping of each visit to corresponding data in the spreadsheets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Pre-Processing of the data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Implementation of baselines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lnSpc>
                <a:spcPct val="103333"/>
              </a:lnSpc>
              <a:spcBef>
                <a:spcPts val="0"/>
              </a:spcBef>
              <a:spcAft>
                <a:spcPts val="1865"/>
              </a:spcAft>
              <a:buNone/>
            </a:pPr>
            <a:r>
              <a:t/>
            </a:r>
            <a:endParaRPr b="1"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" name="Google Shape;112;g219ab7ccea9_2_390"/>
          <p:cNvSpPr txBox="1"/>
          <p:nvPr/>
        </p:nvSpPr>
        <p:spPr>
          <a:xfrm>
            <a:off x="4191000" y="1143002"/>
            <a:ext cx="6477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891" lvl="0" marL="34289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Suggestions from Review - 2</a:t>
            </a:r>
            <a:endParaRPr>
              <a:solidFill>
                <a:schemeClr val="dk1"/>
              </a:solidFill>
            </a:endParaRPr>
          </a:p>
          <a:p>
            <a:pPr indent="-342891" lvl="0" marL="342891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3" name="Google Shape;113;g219ab7ccea9_2_3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219ab7ccea9_2_39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g219ab7ccea9_2_390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219ab7ccea9_2_390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Approach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455625" y="1562400"/>
            <a:ext cx="10978800" cy="43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the design approach followed? And Why?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→ We follow a </a:t>
            </a:r>
            <a:r>
              <a:rPr b="1"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Lean Design Approach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48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min waste and max deliverable output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involves understanding of the Minimum Viable Product(MVP)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</a:t>
            </a: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esign according to users specific needs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implementation is not heavy towards fancy product delivery.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→ Benefits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48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reduces time-to-market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allows rapid experimentation, exploration and iterative feedback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potential to capture more market.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→ Drawback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1371600" marR="0" rtl="0" algn="just">
              <a:spcBef>
                <a:spcPts val="48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challenge to balance product quality and target timeline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4" name="Google Shape;1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4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Constraints, Assumptions &amp; Dependencies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487425" y="1983900"/>
            <a:ext cx="10961100" cy="28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spcBef>
                <a:spcPts val="48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Storing and processing of high dimensional dataset at hand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Our dataset is skewed towards the class of patients marked for a follow up routine check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We assume that there has been no technical error in recording the fundus images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Generate mapping between patient id and encoded name assigned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Tallying the csv having patients details with the actual dataset available as folder or subfolders.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5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19ab7ccea9_2_1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219ab7ccea9_2_1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Proposed Methodology / Approach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19ab7ccea9_2_1"/>
          <p:cNvSpPr txBox="1"/>
          <p:nvPr/>
        </p:nvSpPr>
        <p:spPr>
          <a:xfrm>
            <a:off x="447550" y="1524125"/>
            <a:ext cx="10971300" cy="46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Directory Structure (Patient IDs)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Sub-directory structure (Visits)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Excel Sheet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Python Scripts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Discrepancies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Removal of thumbnail images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Optic disc and optic cup image segmentation</a:t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</a:t>
            </a:r>
            <a:r>
              <a:rPr b="0" i="0" lang="en-US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ize of gaussian window used</a:t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Using </a:t>
            </a:r>
            <a:r>
              <a:rPr b="0" i="0" lang="en-US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mean from image array</a:t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Using </a:t>
            </a:r>
            <a:r>
              <a:rPr b="0" i="0" lang="en-US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standard deviation from image array</a:t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Reduction in dataset size by image resizing</a:t>
            </a:r>
            <a:endParaRPr b="0" i="0" sz="20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46" name="Google Shape;146;g219ab7ccea9_2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219ab7ccea9_2_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g219ab7ccea9_2_1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219ab7ccea9_2_1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219ab7ccea9_2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9775" y="3911825"/>
            <a:ext cx="2215800" cy="221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19ab7ccea9_2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3599" y="1796846"/>
            <a:ext cx="2215801" cy="222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19ab7ccea9_2_1"/>
          <p:cNvSpPr txBox="1"/>
          <p:nvPr/>
        </p:nvSpPr>
        <p:spPr>
          <a:xfrm>
            <a:off x="9054975" y="2709038"/>
            <a:ext cx="282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CE5CD"/>
                </a:highlight>
                <a:latin typeface="Calibri"/>
                <a:ea typeface="Calibri"/>
                <a:cs typeface="Calibri"/>
                <a:sym typeface="Calibri"/>
              </a:rPr>
              <a:t>fundus image of a preterm baby</a:t>
            </a:r>
            <a:endParaRPr>
              <a:highlight>
                <a:srgbClr val="FCE5C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219ab7ccea9_2_1"/>
          <p:cNvSpPr txBox="1"/>
          <p:nvPr/>
        </p:nvSpPr>
        <p:spPr>
          <a:xfrm>
            <a:off x="7429100" y="4819625"/>
            <a:ext cx="180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CE5CD"/>
                </a:highlight>
                <a:latin typeface="Calibri"/>
                <a:ea typeface="Calibri"/>
                <a:cs typeface="Calibri"/>
                <a:sym typeface="Calibri"/>
              </a:rPr>
              <a:t>probable laser burns</a:t>
            </a:r>
            <a:endParaRPr>
              <a:highlight>
                <a:srgbClr val="FCE5C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9ab7ccea9_2_11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219ab7ccea9_2_11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Proposed Methodology / Approach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19ab7ccea9_2_11"/>
          <p:cNvSpPr txBox="1"/>
          <p:nvPr/>
        </p:nvSpPr>
        <p:spPr>
          <a:xfrm>
            <a:off x="462975" y="1711950"/>
            <a:ext cx="109713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Baseline deep learning model to classify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input images into one of the following categories 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Follow up needed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Needs urgent treatment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○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Discharge from ROP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Training of models for staging, disease detection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2000"/>
              <a:buFont typeface="Trebuchet MS"/>
              <a:buChar char="●"/>
            </a:pPr>
            <a:r>
              <a:rPr lang="en-US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Transfer learning from models relating to diabetic retinopathy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1" name="Google Shape;161;g219ab7ccea9_2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219ab7ccea9_2_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g219ab7ccea9_2_11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19ab7ccea9_2_11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g219ab7ccea9_2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901" y="1864350"/>
            <a:ext cx="2067526" cy="1999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19ab7ccea9_2_11"/>
          <p:cNvPicPr preferRelativeResize="0"/>
          <p:nvPr/>
        </p:nvPicPr>
        <p:blipFill rotWithShape="1">
          <a:blip r:embed="rId5">
            <a:alphaModFix/>
          </a:blip>
          <a:srcRect b="0" l="0" r="55104" t="0"/>
          <a:stretch/>
        </p:blipFill>
        <p:spPr>
          <a:xfrm>
            <a:off x="9084187" y="2485475"/>
            <a:ext cx="2345801" cy="3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219ab7ccea9_2_11"/>
          <p:cNvPicPr preferRelativeResize="0"/>
          <p:nvPr/>
        </p:nvPicPr>
        <p:blipFill rotWithShape="1">
          <a:blip r:embed="rId5">
            <a:alphaModFix/>
          </a:blip>
          <a:srcRect b="0" l="46077" r="0" t="0"/>
          <a:stretch/>
        </p:blipFill>
        <p:spPr>
          <a:xfrm>
            <a:off x="9244325" y="2990050"/>
            <a:ext cx="2817575" cy="3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19ab7ccea9_2_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11626" y="3871449"/>
            <a:ext cx="2345825" cy="2273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19ab7ccea9_2_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66375" y="4871850"/>
            <a:ext cx="2845262" cy="3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219ab7ccea9_2_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36063" y="5386800"/>
            <a:ext cx="2867109" cy="3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19ab7ccea9_2_199"/>
          <p:cNvSpPr/>
          <p:nvPr/>
        </p:nvSpPr>
        <p:spPr>
          <a:xfrm>
            <a:off x="3048000" y="1581150"/>
            <a:ext cx="7620000" cy="366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219ab7ccea9_2_199"/>
          <p:cNvSpPr txBox="1"/>
          <p:nvPr/>
        </p:nvSpPr>
        <p:spPr>
          <a:xfrm>
            <a:off x="2895600" y="1143000"/>
            <a:ext cx="77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Architecture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19ab7ccea9_2_199"/>
          <p:cNvSpPr txBox="1"/>
          <p:nvPr/>
        </p:nvSpPr>
        <p:spPr>
          <a:xfrm>
            <a:off x="386425" y="1867400"/>
            <a:ext cx="68826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Provid</a:t>
            </a: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ing</a:t>
            </a:r>
            <a:r>
              <a:rPr b="0" i="0" lang="en-US" sz="24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high-level design view of the system.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g219ab7ccea9_2_1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19ab7ccea9_2_19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g219ab7ccea9_2_199"/>
          <p:cNvSpPr txBox="1"/>
          <p:nvPr/>
        </p:nvSpPr>
        <p:spPr>
          <a:xfrm>
            <a:off x="4038600" y="6356350"/>
            <a:ext cx="4572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Atharva_S_Gadad_Ayush_Gupta_Ayush_Govind_Dhruv_Jyoti_Garodia</a:t>
            </a:r>
            <a:endParaRPr b="0" i="0" sz="1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19ab7ccea9_2_199"/>
          <p:cNvSpPr txBox="1"/>
          <p:nvPr/>
        </p:nvSpPr>
        <p:spPr>
          <a:xfrm>
            <a:off x="76201" y="9761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AI Based RoP Detection 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g219ab7ccea9_2_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1832" y="2668100"/>
            <a:ext cx="9931968" cy="368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"/>
          <p:cNvSpPr/>
          <p:nvPr/>
        </p:nvSpPr>
        <p:spPr>
          <a:xfrm>
            <a:off x="3048000" y="1581151"/>
            <a:ext cx="7620000" cy="36513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2895600" y="1143001"/>
            <a:ext cx="7772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Description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2029650" y="1617675"/>
            <a:ext cx="6868544" cy="47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Add as many slides as required to cover the following aspects:</a:t>
            </a:r>
            <a:endParaRPr/>
          </a:p>
          <a:p>
            <a:pPr indent="0" lvl="0" marL="0" marR="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AutoNum type="arabicPeriod"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Master class diagram </a:t>
            </a:r>
            <a:endParaRPr/>
          </a:p>
          <a:p>
            <a:pPr indent="-34290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AutoNum type="arabicPeriod"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ER Diagram</a:t>
            </a:r>
            <a:endParaRPr/>
          </a:p>
          <a:p>
            <a:pPr indent="-34290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AutoNum type="arabicPeriod"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User Interface Diagrams/ Use Case Diagrams</a:t>
            </a:r>
            <a:endParaRPr/>
          </a:p>
          <a:p>
            <a:pPr indent="-34290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AutoNum type="arabicPeriod"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Report Layouts</a:t>
            </a:r>
            <a:endParaRPr/>
          </a:p>
          <a:p>
            <a:pPr indent="-34290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AutoNum type="arabicPeriod"/>
            </a:pPr>
            <a:r>
              <a:rPr lang="en-US" sz="24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External Interfaces</a:t>
            </a:r>
            <a:endParaRPr/>
          </a:p>
          <a:p>
            <a:pPr indent="-220980" lvl="0" marL="342900" marR="0" rtl="0" algn="just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920"/>
              <a:buFont typeface="Arial"/>
              <a:buNone/>
            </a:pPr>
            <a:r>
              <a:t/>
            </a:r>
            <a:endParaRPr sz="2400">
              <a:solidFill>
                <a:srgbClr val="0033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6601" y="0"/>
            <a:ext cx="1295399" cy="1295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name1_name2_name3_name4</a:t>
            </a:r>
            <a:endParaRPr/>
          </a:p>
        </p:txBody>
      </p:sp>
      <p:sp>
        <p:nvSpPr>
          <p:cNvPr id="193" name="Google Shape;19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8"/>
          <p:cNvSpPr txBox="1"/>
          <p:nvPr/>
        </p:nvSpPr>
        <p:spPr>
          <a:xfrm>
            <a:off x="76201" y="631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Title of the Project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2023-02-02T07:40:50Z</dcterms:created>
  <dc:creator>Microsoft account</dc:creator>
</cp:coreProperties>
</file>